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59" r:id="rId4"/>
    <p:sldId id="271" r:id="rId5"/>
    <p:sldId id="275" r:id="rId6"/>
    <p:sldId id="262" r:id="rId7"/>
    <p:sldId id="266" r:id="rId8"/>
    <p:sldId id="273" r:id="rId9"/>
    <p:sldId id="263" r:id="rId10"/>
    <p:sldId id="269" r:id="rId11"/>
    <p:sldId id="265" r:id="rId12"/>
    <p:sldId id="272" r:id="rId13"/>
  </p:sldIdLst>
  <p:sldSz cx="9144000" cy="6858000" type="screen4x3"/>
  <p:notesSz cx="9942513" cy="1437005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044">
          <p15:clr>
            <a:srgbClr val="000000"/>
          </p15:clr>
        </p15:guide>
        <p15:guide id="2" pos="3025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044"/>
        <p:guide pos="30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Horaires en 1ère année de CAP  31,5h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Horaires en 1ère année de CAP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93-40AC-8465-05A3BFE75F1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93-40AC-8465-05A3BFE75F1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93-40AC-8465-05A3BFE75F1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93-40AC-8465-05A3BFE75F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93-40AC-8465-05A3BFE75F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893-40AC-8465-05A3BFE75F15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893-40AC-8465-05A3BFE75F15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893-40AC-8465-05A3BFE75F15}"/>
              </c:ext>
            </c:extLst>
          </c:dPt>
          <c:dPt>
            <c:idx val="8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893-40AC-8465-05A3BFE75F15}"/>
              </c:ext>
            </c:extLst>
          </c:dPt>
          <c:dPt>
            <c:idx val="9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893-40AC-8465-05A3BFE75F15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893-40AC-8465-05A3BFE75F15}"/>
              </c:ext>
            </c:extLst>
          </c:dPt>
          <c:dPt>
            <c:idx val="11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893-40AC-8465-05A3BFE75F15}"/>
              </c:ext>
            </c:extLst>
          </c:dPt>
          <c:dLbls>
            <c:dLbl>
              <c:idx val="0"/>
              <c:layout>
                <c:manualLayout>
                  <c:x val="-0.11944444444444455"/>
                  <c:y val="-0.156060606060606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glow>
                          <a:schemeClr val="accent1">
                            <a:alpha val="33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48622047244095"/>
                      <c:h val="0.184954664757814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893-40AC-8465-05A3BFE75F15}"/>
                </c:ext>
              </c:extLst>
            </c:dLbl>
            <c:dLbl>
              <c:idx val="5"/>
              <c:layout>
                <c:manualLayout>
                  <c:x val="-2.7969018932874359E-2"/>
                  <c:y val="1.58730158730158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93-40AC-8465-05A3BFE75F15}"/>
                </c:ext>
              </c:extLst>
            </c:dLbl>
            <c:dLbl>
              <c:idx val="6"/>
              <c:layout>
                <c:manualLayout>
                  <c:x val="-2.5817555938037886E-2"/>
                  <c:y val="-3.17460317460317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93-40AC-8465-05A3BFE75F15}"/>
                </c:ext>
              </c:extLst>
            </c:dLbl>
            <c:dLbl>
              <c:idx val="7"/>
              <c:layout>
                <c:manualLayout>
                  <c:x val="-1.2908777969018933E-2"/>
                  <c:y val="-0.1111111111111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93-40AC-8465-05A3BFE75F15}"/>
                </c:ext>
              </c:extLst>
            </c:dLbl>
            <c:dLbl>
              <c:idx val="8"/>
              <c:layout>
                <c:manualLayout>
                  <c:x val="-8.6058519793459545E-3"/>
                  <c:y val="-0.107142857142857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93-40AC-8465-05A3BFE75F15}"/>
                </c:ext>
              </c:extLst>
            </c:dLbl>
            <c:dLbl>
              <c:idx val="9"/>
              <c:layout>
                <c:manualLayout>
                  <c:x val="-2.3666092943201395E-2"/>
                  <c:y val="-6.06060606060613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glow>
                          <a:schemeClr val="accent1">
                            <a:alpha val="33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8.1958223972003502E-2"/>
                      <c:h val="2.83183011214507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B893-40AC-8465-05A3BFE75F15}"/>
                </c:ext>
              </c:extLst>
            </c:dLbl>
            <c:dLbl>
              <c:idx val="10"/>
              <c:layout>
                <c:manualLayout>
                  <c:x val="-1.721170395869193E-2"/>
                  <c:y val="-2.3809523809523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893-40AC-8465-05A3BFE75F15}"/>
                </c:ext>
              </c:extLst>
            </c:dLbl>
            <c:dLbl>
              <c:idx val="11"/>
              <c:layout>
                <c:manualLayout>
                  <c:x val="-1.8526486899980987E-3"/>
                  <c:y val="-1.5873015873015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74999999999999"/>
                      <c:h val="0.10313648293963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B893-40AC-8465-05A3BFE75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>
                          <a:alpha val="33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Enseignement professionnel</c:v>
                </c:pt>
                <c:pt idx="1">
                  <c:v>Français pro</c:v>
                </c:pt>
                <c:pt idx="2">
                  <c:v>Maths pro</c:v>
                </c:pt>
                <c:pt idx="3">
                  <c:v>PSE</c:v>
                </c:pt>
                <c:pt idx="4">
                  <c:v>Chef d'œuvre</c:v>
                </c:pt>
                <c:pt idx="5">
                  <c:v>Français, Histoire-Géo</c:v>
                </c:pt>
                <c:pt idx="6">
                  <c:v>EMC</c:v>
                </c:pt>
                <c:pt idx="7">
                  <c:v>Maths-sciences</c:v>
                </c:pt>
                <c:pt idx="8">
                  <c:v>Langues vivantes</c:v>
                </c:pt>
                <c:pt idx="9">
                  <c:v>Arts</c:v>
                </c:pt>
                <c:pt idx="10">
                  <c:v>EPS</c:v>
                </c:pt>
                <c:pt idx="11">
                  <c:v>Accompagnement personnalisé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11.5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3</c:v>
                </c:pt>
                <c:pt idx="5">
                  <c:v>1.5</c:v>
                </c:pt>
                <c:pt idx="6">
                  <c:v>0.5</c:v>
                </c:pt>
                <c:pt idx="7">
                  <c:v>1.5</c:v>
                </c:pt>
                <c:pt idx="8">
                  <c:v>1.5</c:v>
                </c:pt>
                <c:pt idx="9">
                  <c:v>1</c:v>
                </c:pt>
                <c:pt idx="10">
                  <c:v>2.5</c:v>
                </c:pt>
                <c:pt idx="1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893-40AC-8465-05A3BFE75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Horaires en 1ère année de Bac Pro 30h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Horaires en 1ère année de Bac Pro 30h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62-40EA-879D-1DC815D4266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62-40EA-879D-1DC815D4266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62-40EA-879D-1DC815D42664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F62-40EA-879D-1DC815D42664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F62-40EA-879D-1DC815D4266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F62-40EA-879D-1DC815D42664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F62-40EA-879D-1DC815D42664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F62-40EA-879D-1DC815D4266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F62-40EA-879D-1DC815D42664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F62-40EA-879D-1DC815D4266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F62-40EA-879D-1DC815D42664}"/>
              </c:ext>
            </c:extLst>
          </c:dPt>
          <c:dLbls>
            <c:dLbl>
              <c:idx val="0"/>
              <c:layout>
                <c:manualLayout>
                  <c:x val="-0.13202300178391171"/>
                  <c:y val="-0.16809342641463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glow>
                          <a:schemeClr val="accent1">
                            <a:alpha val="33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14435932404104"/>
                      <c:h val="0.14845139825396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62-40EA-879D-1DC815D42664}"/>
                </c:ext>
              </c:extLst>
            </c:dLbl>
            <c:dLbl>
              <c:idx val="4"/>
              <c:layout>
                <c:manualLayout>
                  <c:x val="-2.7969018932874359E-2"/>
                  <c:y val="1.58730158730158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62-40EA-879D-1DC815D42664}"/>
                </c:ext>
              </c:extLst>
            </c:dLbl>
            <c:dLbl>
              <c:idx val="5"/>
              <c:layout>
                <c:manualLayout>
                  <c:x val="-2.5817555938037886E-2"/>
                  <c:y val="-3.17460317460317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62-40EA-879D-1DC815D42664}"/>
                </c:ext>
              </c:extLst>
            </c:dLbl>
            <c:dLbl>
              <c:idx val="6"/>
              <c:layout>
                <c:manualLayout>
                  <c:x val="-1.2908777969018933E-2"/>
                  <c:y val="-0.1111111111111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62-40EA-879D-1DC815D42664}"/>
                </c:ext>
              </c:extLst>
            </c:dLbl>
            <c:dLbl>
              <c:idx val="7"/>
              <c:layout>
                <c:manualLayout>
                  <c:x val="-8.6058519793459545E-3"/>
                  <c:y val="-0.107142857142857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62-40EA-879D-1DC815D42664}"/>
                </c:ext>
              </c:extLst>
            </c:dLbl>
            <c:dLbl>
              <c:idx val="8"/>
              <c:layout>
                <c:manualLayout>
                  <c:x val="-2.3666092943201395E-2"/>
                  <c:y val="-7.275048233154282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62-40EA-879D-1DC815D42664}"/>
                </c:ext>
              </c:extLst>
            </c:dLbl>
            <c:dLbl>
              <c:idx val="9"/>
              <c:layout>
                <c:manualLayout>
                  <c:x val="-1.721170395869193E-2"/>
                  <c:y val="-2.3809523809523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62-40EA-879D-1DC815D42664}"/>
                </c:ext>
              </c:extLst>
            </c:dLbl>
            <c:dLbl>
              <c:idx val="10"/>
              <c:layout>
                <c:manualLayout>
                  <c:x val="-1.4571030634032589E-2"/>
                  <c:y val="-1.5873039216407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37400877250545"/>
                      <c:h val="0.10594567381247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3F62-40EA-879D-1DC815D42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>
                          <a:alpha val="33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Feuil1!$A$2:$A$12</c:f>
              <c:strCache>
                <c:ptCount val="11"/>
                <c:pt idx="0">
                  <c:v>Enseignement professionnel</c:v>
                </c:pt>
                <c:pt idx="1">
                  <c:v>Français pro</c:v>
                </c:pt>
                <c:pt idx="2">
                  <c:v>Maths pro</c:v>
                </c:pt>
                <c:pt idx="3">
                  <c:v>PSE</c:v>
                </c:pt>
                <c:pt idx="4">
                  <c:v>Français, Histoire-Géo</c:v>
                </c:pt>
                <c:pt idx="5">
                  <c:v>EMC</c:v>
                </c:pt>
                <c:pt idx="6">
                  <c:v>Maths-sciences</c:v>
                </c:pt>
                <c:pt idx="7">
                  <c:v>Langues vivantes</c:v>
                </c:pt>
                <c:pt idx="8">
                  <c:v>Arts</c:v>
                </c:pt>
                <c:pt idx="9">
                  <c:v>EPS</c:v>
                </c:pt>
                <c:pt idx="10">
                  <c:v>Accompagnement personnalisé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0.5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2.5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F62-40EA-879D-1DC815D4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9942512" cy="1437005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8225" tIns="64100" rIns="128225" bIns="64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4306887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225" tIns="64100" rIns="128225" bIns="64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5632450" y="0"/>
            <a:ext cx="4308475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225" tIns="64100" rIns="128225" bIns="64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775" tIns="67150" rIns="133775" bIns="67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13649325"/>
            <a:ext cx="4306887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225" tIns="64100" rIns="128225" bIns="64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5632450" y="13649325"/>
            <a:ext cx="43053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775" tIns="67150" rIns="133775" bIns="6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 sz="1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682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92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21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58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99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99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75" cy="6465887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53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993775" y="6824662"/>
            <a:ext cx="7953300" cy="6465900"/>
          </a:xfrm>
          <a:prstGeom prst="rect">
            <a:avLst/>
          </a:prstGeom>
        </p:spPr>
        <p:txBody>
          <a:bodyPr spcFirstLastPara="1" wrap="square" lIns="133775" tIns="67150" rIns="133775" bIns="6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079500"/>
            <a:ext cx="7178675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04800" y="321475"/>
            <a:ext cx="8534400" cy="6215100"/>
          </a:xfrm>
          <a:prstGeom prst="rect">
            <a:avLst/>
          </a:prstGeom>
          <a:solidFill>
            <a:srgbClr val="DDD9C3"/>
          </a:solidFill>
          <a:ln w="507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932" dir="13500000">
              <a:srgbClr val="808080">
                <a:alpha val="49803"/>
              </a:srgbClr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 dirty="0">
              <a:solidFill>
                <a:srgbClr val="422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422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1" i="0" u="none" dirty="0">
              <a:solidFill>
                <a:srgbClr val="422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dirty="0">
              <a:solidFill>
                <a:srgbClr val="422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26098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 descr="Résultat de recherche d'images pour &quot;panneau orientation scolaire&quot;"/>
          <p:cNvSpPr txBox="1"/>
          <p:nvPr/>
        </p:nvSpPr>
        <p:spPr>
          <a:xfrm>
            <a:off x="247650" y="-1241425"/>
            <a:ext cx="1609725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 descr="Résultat de recherche d'images pour &quot;panneau orientation scolaire&quot;"/>
          <p:cNvSpPr txBox="1"/>
          <p:nvPr/>
        </p:nvSpPr>
        <p:spPr>
          <a:xfrm>
            <a:off x="247650" y="-1241425"/>
            <a:ext cx="1609725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 descr="Résultat de recherche d'images pour &quot;panneau orientation scolaire&quot;"/>
          <p:cNvSpPr txBox="1"/>
          <p:nvPr/>
        </p:nvSpPr>
        <p:spPr>
          <a:xfrm>
            <a:off x="247650" y="-3349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 descr="Résultat de recherche d'images pour &quot;panneau orientation scolaire&quot;"/>
          <p:cNvSpPr txBox="1"/>
          <p:nvPr/>
        </p:nvSpPr>
        <p:spPr>
          <a:xfrm>
            <a:off x="247650" y="-3349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42925" y="705394"/>
            <a:ext cx="7858200" cy="92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000"/>
              <a:buFont typeface="Trebuchet MS"/>
              <a:buNone/>
            </a:pPr>
            <a:r>
              <a:rPr lang="en-US" sz="3000" b="0" i="0" u="none" dirty="0" err="1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L’orientation</a:t>
            </a:r>
            <a:r>
              <a:rPr lang="en-US" sz="3000" b="0" i="0" u="none" dirty="0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 après la </a:t>
            </a:r>
            <a:r>
              <a:rPr lang="en-US" sz="3000" b="0" i="0" u="none" dirty="0" err="1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classe</a:t>
            </a:r>
            <a:r>
              <a:rPr lang="en-US" sz="3000" b="0" i="0" u="none" dirty="0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 de 3ème</a:t>
            </a:r>
            <a:endParaRPr dirty="0"/>
          </a:p>
        </p:txBody>
      </p:sp>
      <p:sp>
        <p:nvSpPr>
          <p:cNvPr id="97" name="Google Shape;97;p13" descr="Résultat de recherche d'images pour &quot;collège louis pasteur marseille&quot;"/>
          <p:cNvSpPr txBox="1"/>
          <p:nvPr/>
        </p:nvSpPr>
        <p:spPr>
          <a:xfrm>
            <a:off x="247650" y="-3349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 descr="Résultat de recherche d'images pour &quot;collège louis pasteur marseille&quot;"/>
          <p:cNvSpPr txBox="1"/>
          <p:nvPr/>
        </p:nvSpPr>
        <p:spPr>
          <a:xfrm>
            <a:off x="247650" y="-3349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785812" y="5108468"/>
            <a:ext cx="7858125" cy="117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000"/>
              <a:buFont typeface="Trebuchet MS"/>
              <a:buNone/>
            </a:pPr>
            <a:r>
              <a:rPr lang="en-US" sz="4000" b="0" i="0" u="none" dirty="0" err="1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Présentation</a:t>
            </a:r>
            <a:r>
              <a:rPr lang="en-US" sz="4000" b="0" i="0" u="none" dirty="0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 de la </a:t>
            </a:r>
            <a:r>
              <a:rPr lang="en-US" sz="4000" b="0" i="0" u="none" dirty="0" err="1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voie</a:t>
            </a:r>
            <a:r>
              <a:rPr lang="en-US" sz="4000" b="0" i="0" u="none" dirty="0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000" b="0" i="0" u="none" dirty="0" err="1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professionnelle</a:t>
            </a:r>
            <a:r>
              <a:rPr lang="en-US" sz="4000" b="0" i="0" u="none" dirty="0">
                <a:solidFill>
                  <a:srgbClr val="E46C0A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430100" cy="2430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86C49CF-E588-445C-BC95-BED12329A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27642"/>
              </p:ext>
            </p:extLst>
          </p:nvPr>
        </p:nvGraphicFramePr>
        <p:xfrm>
          <a:off x="2118433" y="0"/>
          <a:ext cx="514914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8019999" imgH="11344198" progId="Acrobat.Document.DC">
                  <p:embed/>
                </p:oleObj>
              </mc:Choice>
              <mc:Fallback>
                <p:oleObj name="Acrobat Document" r:id="rId3" imgW="8019999" imgH="1134419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433" y="0"/>
                        <a:ext cx="514914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3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87" y="3043237"/>
            <a:ext cx="6664324" cy="381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-3175" y="6350"/>
            <a:ext cx="9140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6950" rIns="90000" bIns="468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CCCC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000" b="1" i="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L’Apprentissage: </a:t>
            </a:r>
            <a:br>
              <a:rPr lang="en-US" sz="2400" b="1" i="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Préparer un CAP / BAC PRO en travaillant dans une entreprise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457200" y="1672475"/>
            <a:ext cx="2571600" cy="1262700"/>
          </a:xfrm>
          <a:prstGeom prst="ellipse">
            <a:avLst/>
          </a:prstGeom>
          <a:solidFill>
            <a:srgbClr val="F79646"/>
          </a:solidFill>
          <a:ln w="9525" cap="flat" cmpd="sng">
            <a:solidFill>
              <a:srgbClr val="66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5625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lieu de formation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générale et théorique :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CFA</a:t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3554412" y="1214437"/>
            <a:ext cx="2286000" cy="714300"/>
          </a:xfrm>
          <a:prstGeom prst="ellipse">
            <a:avLst/>
          </a:prstGeom>
          <a:solidFill>
            <a:srgbClr val="F79646"/>
          </a:solidFill>
          <a:ln w="9525" cap="flat" cmpd="sng">
            <a:solidFill>
              <a:srgbClr val="99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5625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jeune âgé entre 16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25 ans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6289675" y="1574800"/>
            <a:ext cx="2714700" cy="1144500"/>
          </a:xfrm>
          <a:prstGeom prst="ellipse">
            <a:avLst/>
          </a:prstGeom>
          <a:solidFill>
            <a:srgbClr val="F79646"/>
          </a:solidFill>
          <a:ln w="9525" cap="flat" cmpd="sng">
            <a:solidFill>
              <a:srgbClr val="66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5625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une entreprise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la formation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25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 et professionnelle</a:t>
            </a:r>
            <a:endParaRPr/>
          </a:p>
        </p:txBody>
      </p:sp>
      <p:cxnSp>
        <p:nvCxnSpPr>
          <p:cNvPr id="211" name="Google Shape;211;p22"/>
          <p:cNvCxnSpPr/>
          <p:nvPr/>
        </p:nvCxnSpPr>
        <p:spPr>
          <a:xfrm rot="10800000" flipH="1">
            <a:off x="2762250" y="2652712"/>
            <a:ext cx="3787800" cy="76200"/>
          </a:xfrm>
          <a:prstGeom prst="straightConnector1">
            <a:avLst/>
          </a:prstGeom>
          <a:noFill/>
          <a:ln w="9525" cap="flat" cmpd="sng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2" name="Google Shape;212;p22"/>
          <p:cNvCxnSpPr/>
          <p:nvPr/>
        </p:nvCxnSpPr>
        <p:spPr>
          <a:xfrm>
            <a:off x="4633912" y="2079625"/>
            <a:ext cx="1930500" cy="571500"/>
          </a:xfrm>
          <a:prstGeom prst="straightConnector1">
            <a:avLst/>
          </a:prstGeom>
          <a:noFill/>
          <a:ln w="9525" cap="flat" cmpd="sng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3" name="Google Shape;213;p22"/>
          <p:cNvSpPr txBox="1"/>
          <p:nvPr/>
        </p:nvSpPr>
        <p:spPr>
          <a:xfrm>
            <a:off x="3698875" y="2366962"/>
            <a:ext cx="2103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9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200"/>
              <a:buFont typeface="Bookman Old Style"/>
              <a:buNone/>
            </a:pPr>
            <a:r>
              <a:rPr lang="en-US" sz="1200" b="1" i="0" u="none">
                <a:solidFill>
                  <a:srgbClr val="25406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Contrat d’apprentissage</a:t>
            </a:r>
            <a:endParaRPr/>
          </a:p>
        </p:txBody>
      </p:sp>
      <p:cxnSp>
        <p:nvCxnSpPr>
          <p:cNvPr id="214" name="Google Shape;214;p22"/>
          <p:cNvCxnSpPr/>
          <p:nvPr/>
        </p:nvCxnSpPr>
        <p:spPr>
          <a:xfrm flipH="1">
            <a:off x="2760799" y="2079625"/>
            <a:ext cx="1874700" cy="647700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5" name="Google Shape;215;p22"/>
          <p:cNvSpPr txBox="1"/>
          <p:nvPr/>
        </p:nvSpPr>
        <p:spPr>
          <a:xfrm>
            <a:off x="363984" y="4786311"/>
            <a:ext cx="2552128" cy="8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472€ /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mois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la 1ère </a:t>
            </a:r>
            <a:r>
              <a:rPr lang="en-US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681€ /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mois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la 2ème </a:t>
            </a:r>
            <a:r>
              <a:rPr lang="en-US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endParaRPr lang="en-US" b="1" i="0" u="none" dirty="0">
              <a:solidFill>
                <a:srgbClr val="25406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254061"/>
              </a:buClr>
              <a:buSzPts val="1600"/>
            </a:pPr>
            <a:r>
              <a:rPr lang="en-US" sz="1600" b="1" dirty="0">
                <a:solidFill>
                  <a:srgbClr val="254061"/>
                </a:solidFill>
              </a:rPr>
              <a:t>961€ / </a:t>
            </a:r>
            <a:r>
              <a:rPr lang="en-US" sz="1600" b="1" dirty="0" err="1">
                <a:solidFill>
                  <a:srgbClr val="254061"/>
                </a:solidFill>
              </a:rPr>
              <a:t>mois</a:t>
            </a:r>
            <a:r>
              <a:rPr lang="en-US" sz="1600" b="1" dirty="0">
                <a:solidFill>
                  <a:srgbClr val="254061"/>
                </a:solidFill>
              </a:rPr>
              <a:t> </a:t>
            </a:r>
            <a:r>
              <a:rPr lang="en-US" b="1" dirty="0">
                <a:solidFill>
                  <a:srgbClr val="254061"/>
                </a:solidFill>
              </a:rPr>
              <a:t>la 3ème </a:t>
            </a:r>
            <a:r>
              <a:rPr lang="en-US" b="1" dirty="0" err="1">
                <a:solidFill>
                  <a:srgbClr val="254061"/>
                </a:solidFill>
              </a:rPr>
              <a:t>année</a:t>
            </a:r>
            <a:endParaRPr lang="en-US" b="1" dirty="0">
              <a:solidFill>
                <a:srgbClr val="254061"/>
              </a:solidFill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214312" y="3714750"/>
            <a:ext cx="3483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Obligatoire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apprenti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(e) et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de formation</a:t>
            </a:r>
            <a:endParaRPr dirty="0"/>
          </a:p>
        </p:txBody>
      </p:sp>
      <p:sp>
        <p:nvSpPr>
          <p:cNvPr id="217" name="Google Shape;217;p22"/>
          <p:cNvSpPr txBox="1"/>
          <p:nvPr/>
        </p:nvSpPr>
        <p:spPr>
          <a:xfrm>
            <a:off x="1357312" y="5857875"/>
            <a:ext cx="17145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semaines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/ an</a:t>
            </a:r>
            <a:endParaRPr dirty="0"/>
          </a:p>
        </p:txBody>
      </p:sp>
      <p:sp>
        <p:nvSpPr>
          <p:cNvPr id="218" name="Google Shape;218;p22"/>
          <p:cNvSpPr txBox="1"/>
          <p:nvPr/>
        </p:nvSpPr>
        <p:spPr>
          <a:xfrm>
            <a:off x="6143625" y="3357562"/>
            <a:ext cx="2786100" cy="58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Validation d’un diplôme reconnu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6643687" y="6072187"/>
            <a:ext cx="2143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(CAP)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(bac pro)</a:t>
            </a:r>
            <a:endParaRPr dirty="0"/>
          </a:p>
        </p:txBody>
      </p:sp>
      <p:sp>
        <p:nvSpPr>
          <p:cNvPr id="220" name="Google Shape;220;p22"/>
          <p:cNvSpPr txBox="1"/>
          <p:nvPr/>
        </p:nvSpPr>
        <p:spPr>
          <a:xfrm>
            <a:off x="6643687" y="4429125"/>
            <a:ext cx="2286000" cy="83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Qualités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de travail et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d’organisation</a:t>
            </a:r>
            <a:r>
              <a:rPr lang="en-US" sz="1600" b="1" i="0" u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nécessaires</a:t>
            </a:r>
            <a:endParaRPr dirty="0"/>
          </a:p>
        </p:txBody>
      </p:sp>
      <p:cxnSp>
        <p:nvCxnSpPr>
          <p:cNvPr id="221" name="Google Shape;221;p22"/>
          <p:cNvCxnSpPr/>
          <p:nvPr/>
        </p:nvCxnSpPr>
        <p:spPr>
          <a:xfrm>
            <a:off x="214312" y="1000125"/>
            <a:ext cx="8643900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D22B1-E787-4E2B-A429-0A26D5CD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7201"/>
          </a:xfrm>
        </p:spPr>
        <p:txBody>
          <a:bodyPr/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Un accompagnement sur le site du collège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C0048B-F469-4D5B-B4F9-B7AFA76D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19150"/>
            <a:ext cx="8229600" cy="5307012"/>
          </a:xfrm>
        </p:spPr>
        <p:txBody>
          <a:bodyPr/>
          <a:lstStyle/>
          <a:p>
            <a:pPr lvl="0"/>
            <a:r>
              <a:rPr lang="fr-FR" sz="3000" dirty="0"/>
              <a:t>Les formations proposées en ESSONNE.</a:t>
            </a:r>
          </a:p>
          <a:p>
            <a:pPr lvl="0"/>
            <a:r>
              <a:rPr lang="fr-FR" sz="3000" dirty="0"/>
              <a:t>Les lieux de formations selon les métiers choisis.</a:t>
            </a:r>
          </a:p>
          <a:p>
            <a:pPr lvl="0"/>
            <a:r>
              <a:rPr lang="fr-FR" sz="3000" dirty="0"/>
              <a:t>Le forum des métiers le 25 janvier à 18h30.</a:t>
            </a:r>
          </a:p>
          <a:p>
            <a:pPr lvl="0"/>
            <a:r>
              <a:rPr lang="fr-FR" sz="3000" dirty="0"/>
              <a:t>Les taux de pression pour la stratégie de vœux.</a:t>
            </a:r>
          </a:p>
          <a:p>
            <a:pPr lvl="0"/>
            <a:r>
              <a:rPr lang="fr-FR" sz="3000" dirty="0"/>
              <a:t>Des liens vers ONISEP et « Parcours métiers », un site avec des vidéos pour chaque métier ,adaptées aux élèves et  réalisées par des élèves.</a:t>
            </a:r>
          </a:p>
          <a:p>
            <a:pPr lvl="0"/>
            <a:r>
              <a:rPr lang="fr-FR" sz="3000" dirty="0"/>
              <a:t>Les dates des « Journées  portes  ouvertes » des lycées , EREA et CFA de l’Essonne.</a:t>
            </a:r>
          </a:p>
        </p:txBody>
      </p:sp>
    </p:spTree>
    <p:extLst>
      <p:ext uri="{BB962C8B-B14F-4D97-AF65-F5344CB8AC3E}">
        <p14:creationId xmlns:p14="http://schemas.microsoft.com/office/powerpoint/2010/main" val="384513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1522025" y="6357925"/>
            <a:ext cx="733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Verdana"/>
              <a:buNone/>
            </a:pPr>
            <a:endParaRPr dirty="0"/>
          </a:p>
        </p:txBody>
      </p:sp>
      <p:sp>
        <p:nvSpPr>
          <p:cNvPr id="111" name="Google Shape;111;p15"/>
          <p:cNvSpPr txBox="1"/>
          <p:nvPr/>
        </p:nvSpPr>
        <p:spPr>
          <a:xfrm>
            <a:off x="3845512" y="5595100"/>
            <a:ext cx="1254000" cy="52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3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 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400" b="1" i="0" u="none" baseline="30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ère</a:t>
            </a:r>
            <a:r>
              <a:rPr lang="en-US" sz="14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année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845499" y="4961650"/>
            <a:ext cx="1254000" cy="52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3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</a:t>
            </a:r>
            <a:r>
              <a:rPr lang="en-US" sz="1400" b="1" i="0" u="none" baseline="30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année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513075" y="4048875"/>
            <a:ext cx="1884900" cy="7383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None/>
            </a:pPr>
            <a:r>
              <a:rPr lang="en-US" sz="11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 </a:t>
            </a:r>
            <a:r>
              <a:rPr lang="en-US" sz="11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spécialités</a:t>
            </a:r>
            <a:r>
              <a:rPr lang="en-US" sz="11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785799" y="1774100"/>
            <a:ext cx="3617519" cy="523800"/>
          </a:xfrm>
          <a:prstGeom prst="rect">
            <a:avLst/>
          </a:prstGeom>
          <a:solidFill>
            <a:srgbClr val="E46C0A"/>
          </a:solidFill>
          <a:ln>
            <a:noFill/>
          </a:ln>
          <a:effectLst>
            <a:outerShdw blurRad="63500" dist="71785" dir="2700000">
              <a:srgbClr val="808080">
                <a:alpha val="498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Enseignement</a:t>
            </a: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supérieur</a:t>
            </a: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(BTS, BUT, </a:t>
            </a:r>
            <a:r>
              <a:rPr lang="en-US" sz="1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écoles</a:t>
            </a: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supérieures</a:t>
            </a: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603682" y="6228550"/>
            <a:ext cx="8298493" cy="306300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Voie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professionnelle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lycée pro</a:t>
            </a:r>
            <a:r>
              <a:rPr lang="en-US" sz="1400" b="1" i="0" u="none" dirty="0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dirty="0" err="1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400" b="1" i="0" u="none" dirty="0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400" b="1" i="0" u="none" dirty="0" err="1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b="1" dirty="0" err="1">
                <a:solidFill>
                  <a:srgbClr val="2C186A"/>
                </a:solidFill>
              </a:rPr>
              <a:t>’apprentissage</a:t>
            </a:r>
            <a:r>
              <a:rPr lang="en-US" b="1" dirty="0">
                <a:solidFill>
                  <a:srgbClr val="2C186A"/>
                </a:solidFill>
              </a:rPr>
              <a:t> </a:t>
            </a:r>
            <a:r>
              <a:rPr lang="en-US" sz="1400" b="1" i="0" u="none" dirty="0" err="1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1" i="0" u="none" dirty="0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 CFA et </a:t>
            </a:r>
            <a:r>
              <a:rPr lang="en-US" sz="1400" b="1" i="0" u="none" dirty="0" err="1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r>
              <a:rPr lang="en-US" sz="1400" b="1" i="0" u="none" dirty="0">
                <a:solidFill>
                  <a:srgbClr val="2C18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152400" y="714375"/>
            <a:ext cx="8812212" cy="333375"/>
          </a:xfrm>
          <a:prstGeom prst="rect">
            <a:avLst/>
          </a:prstGeom>
          <a:noFill/>
          <a:ln w="28425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VOIE PROFESSIONNELLE</a:t>
            </a:r>
            <a:endParaRPr dirty="0"/>
          </a:p>
        </p:txBody>
      </p:sp>
      <p:sp>
        <p:nvSpPr>
          <p:cNvPr id="117" name="Google Shape;117;p15"/>
          <p:cNvSpPr/>
          <p:nvPr/>
        </p:nvSpPr>
        <p:spPr>
          <a:xfrm>
            <a:off x="1677887" y="2782913"/>
            <a:ext cx="1574700" cy="1258800"/>
          </a:xfrm>
          <a:prstGeom prst="ellipse">
            <a:avLst/>
          </a:prstGeom>
          <a:solidFill>
            <a:srgbClr val="F79646"/>
          </a:solidFill>
          <a:ln w="9525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1" i="0" u="none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 PRO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ans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 + 80 spé 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614374" y="3217862"/>
            <a:ext cx="335100" cy="289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lang="en-US" sz="1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APPRENTISSAGE</a:t>
            </a:r>
            <a:endParaRPr dirty="0"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4439126" y="1047750"/>
            <a:ext cx="0" cy="2736900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0" name="Google Shape;120;p15"/>
          <p:cNvSpPr txBox="1"/>
          <p:nvPr/>
        </p:nvSpPr>
        <p:spPr>
          <a:xfrm>
            <a:off x="1909750" y="5637000"/>
            <a:ext cx="1116600" cy="520800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63500" dist="71785" dir="2700000">
              <a:srgbClr val="808080">
                <a:alpha val="49803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400" b="1" i="0" u="none" baseline="30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nde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 pro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909749" y="4960150"/>
            <a:ext cx="1116600" cy="523800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63500" dist="71785" dir="2700000">
              <a:srgbClr val="808080">
                <a:alpha val="49803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400" b="1" i="0" u="none" baseline="30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ère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 pro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909748" y="4212550"/>
            <a:ext cx="1154100" cy="523800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63500" dist="71785" dir="2700000">
              <a:srgbClr val="808080">
                <a:alpha val="49803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Termin</a:t>
            </a: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ale Bac pro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5922962" y="3217862"/>
            <a:ext cx="2428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25" name="Google Shape;125;p15"/>
          <p:cNvCxnSpPr/>
          <p:nvPr/>
        </p:nvCxnSpPr>
        <p:spPr>
          <a:xfrm rot="10800000">
            <a:off x="3430512" y="5306262"/>
            <a:ext cx="216000" cy="0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6" name="Google Shape;126;p15"/>
          <p:cNvSpPr txBox="1"/>
          <p:nvPr/>
        </p:nvSpPr>
        <p:spPr>
          <a:xfrm>
            <a:off x="-168682" y="62145"/>
            <a:ext cx="9144000" cy="56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Calibri"/>
              <a:buNone/>
            </a:pPr>
            <a:r>
              <a:rPr lang="en-US" sz="30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Schéma</a:t>
            </a:r>
            <a:r>
              <a:rPr lang="en-US" sz="30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d’études</a:t>
            </a:r>
            <a:r>
              <a:rPr lang="en-US" sz="30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après la 3ème</a:t>
            </a:r>
            <a:endParaRPr sz="3000" dirty="0"/>
          </a:p>
        </p:txBody>
      </p:sp>
      <p:cxnSp>
        <p:nvCxnSpPr>
          <p:cNvPr id="127" name="Google Shape;127;p15"/>
          <p:cNvCxnSpPr/>
          <p:nvPr/>
        </p:nvCxnSpPr>
        <p:spPr>
          <a:xfrm>
            <a:off x="785812" y="571500"/>
            <a:ext cx="7643812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28" name="Google Shape;128;p15"/>
          <p:cNvCxnSpPr/>
          <p:nvPr/>
        </p:nvCxnSpPr>
        <p:spPr>
          <a:xfrm rot="10800000">
            <a:off x="3063737" y="5306262"/>
            <a:ext cx="216000" cy="0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9" name="Google Shape;129;p15"/>
          <p:cNvSpPr txBox="1"/>
          <p:nvPr/>
        </p:nvSpPr>
        <p:spPr>
          <a:xfrm>
            <a:off x="6165838" y="5519800"/>
            <a:ext cx="1254000" cy="636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SzPts val="1400"/>
            </a:pPr>
            <a:r>
              <a:rPr lang="fr-FR" sz="1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</a:t>
            </a:r>
            <a:r>
              <a:rPr lang="fr-FR" sz="9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fr-FR" sz="900" dirty="0">
              <a:solidFill>
                <a:schemeClr val="lt1"/>
              </a:solidFill>
            </a:endParaRPr>
          </a:p>
          <a:p>
            <a:pPr lvl="0" algn="ctr">
              <a:buSzPts val="1400"/>
            </a:pPr>
            <a:r>
              <a:rPr lang="fr-FR" sz="9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</a:t>
            </a:r>
            <a:r>
              <a:rPr lang="fr-FR" sz="900" b="1" baseline="30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ère</a:t>
            </a:r>
            <a:r>
              <a:rPr lang="fr-FR" sz="9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année en apprentissage</a:t>
            </a:r>
            <a:endParaRPr lang="fr-FR" sz="900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6165850" y="4676064"/>
            <a:ext cx="1295436" cy="61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2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 </a:t>
            </a:r>
            <a:endParaRPr sz="1200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9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</a:t>
            </a:r>
            <a:r>
              <a:rPr lang="en-US" sz="900" b="1" i="0" u="none" baseline="30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9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b="1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année</a:t>
            </a:r>
            <a:r>
              <a:rPr lang="en-US" sz="9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b="1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9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b="1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apprentissage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6564797" y="2539950"/>
            <a:ext cx="1737628" cy="10899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None/>
            </a:pPr>
            <a:r>
              <a:rPr lang="fr-FR" sz="1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 ou Bac Pro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None/>
            </a:pPr>
            <a:r>
              <a:rPr lang="en-US" sz="11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 </a:t>
            </a:r>
            <a:r>
              <a:rPr lang="en-US" sz="11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spécialités</a:t>
            </a:r>
            <a:r>
              <a:rPr lang="en-US" sz="11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dirty="0">
              <a:solidFill>
                <a:schemeClr val="lt1"/>
              </a:solidFill>
            </a:endParaRPr>
          </a:p>
        </p:txBody>
      </p:sp>
      <p:cxnSp>
        <p:nvCxnSpPr>
          <p:cNvPr id="132" name="Google Shape;132;p15"/>
          <p:cNvCxnSpPr>
            <a:cxnSpLocks/>
            <a:endCxn id="131" idx="5"/>
          </p:cNvCxnSpPr>
          <p:nvPr/>
        </p:nvCxnSpPr>
        <p:spPr>
          <a:xfrm flipH="1" flipV="1">
            <a:off x="8047955" y="3470280"/>
            <a:ext cx="489544" cy="296402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3" name="Google Shape;133;p15"/>
          <p:cNvCxnSpPr>
            <a:cxnSpLocks/>
          </p:cNvCxnSpPr>
          <p:nvPr/>
        </p:nvCxnSpPr>
        <p:spPr>
          <a:xfrm flipV="1">
            <a:off x="2646935" y="1026844"/>
            <a:ext cx="17414" cy="1731494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4" name="Google Shape;134;p15"/>
          <p:cNvCxnSpPr>
            <a:stCxn id="117" idx="1"/>
          </p:cNvCxnSpPr>
          <p:nvPr/>
        </p:nvCxnSpPr>
        <p:spPr>
          <a:xfrm rot="10800000" flipH="1">
            <a:off x="1908497" y="2274259"/>
            <a:ext cx="11700" cy="693000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" name="Google Shape;135;p15"/>
          <p:cNvCxnSpPr/>
          <p:nvPr/>
        </p:nvCxnSpPr>
        <p:spPr>
          <a:xfrm rot="10800000" flipH="1">
            <a:off x="1407025" y="1047750"/>
            <a:ext cx="2700" cy="737400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" name="Google Shape;132;p15">
            <a:extLst>
              <a:ext uri="{FF2B5EF4-FFF2-40B4-BE49-F238E27FC236}">
                <a16:creationId xmlns:a16="http://schemas.microsoft.com/office/drawing/2014/main" id="{3A547F8D-0D10-48BA-B461-AE064452719F}"/>
              </a:ext>
            </a:extLst>
          </p:cNvPr>
          <p:cNvCxnSpPr>
            <a:cxnSpLocks/>
            <a:stCxn id="131" idx="0"/>
          </p:cNvCxnSpPr>
          <p:nvPr/>
        </p:nvCxnSpPr>
        <p:spPr>
          <a:xfrm flipH="1" flipV="1">
            <a:off x="7419838" y="1071956"/>
            <a:ext cx="13773" cy="1467994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" name="Google Shape;130;p15">
            <a:extLst>
              <a:ext uri="{FF2B5EF4-FFF2-40B4-BE49-F238E27FC236}">
                <a16:creationId xmlns:a16="http://schemas.microsoft.com/office/drawing/2014/main" id="{E9E94756-4285-4563-8DAF-5C85ECD395F5}"/>
              </a:ext>
            </a:extLst>
          </p:cNvPr>
          <p:cNvSpPr txBox="1"/>
          <p:nvPr/>
        </p:nvSpPr>
        <p:spPr>
          <a:xfrm>
            <a:off x="7606739" y="4631526"/>
            <a:ext cx="1295436" cy="7175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SzPts val="1400"/>
            </a:pPr>
            <a:r>
              <a:rPr lang="fr-FR" sz="1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1ère</a:t>
            </a:r>
            <a:r>
              <a:rPr lang="fr-FR" sz="12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Bac pro </a:t>
            </a:r>
            <a:endParaRPr lang="fr-FR" sz="12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SzPts val="1400"/>
            </a:pPr>
            <a:r>
              <a:rPr lang="fr-FR" sz="9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2ème année en apprentissage</a:t>
            </a:r>
            <a:endParaRPr lang="fr-FR" sz="9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Google Shape;130;p15">
            <a:extLst>
              <a:ext uri="{FF2B5EF4-FFF2-40B4-BE49-F238E27FC236}">
                <a16:creationId xmlns:a16="http://schemas.microsoft.com/office/drawing/2014/main" id="{85AB81EC-7AA8-47CF-8912-4259E7395A41}"/>
              </a:ext>
            </a:extLst>
          </p:cNvPr>
          <p:cNvSpPr txBox="1"/>
          <p:nvPr/>
        </p:nvSpPr>
        <p:spPr>
          <a:xfrm>
            <a:off x="7626786" y="5538294"/>
            <a:ext cx="1295436" cy="666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en-US" sz="12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2nde Bac pro </a:t>
            </a:r>
            <a:endParaRPr sz="1200" dirty="0">
              <a:solidFill>
                <a:schemeClr val="lt1"/>
              </a:solidFill>
            </a:endParaRPr>
          </a:p>
          <a:p>
            <a:pPr lvl="0" algn="ctr">
              <a:buSzPts val="1400"/>
            </a:pPr>
            <a:r>
              <a:rPr lang="en-US" sz="9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1ère </a:t>
            </a:r>
            <a:r>
              <a:rPr lang="en-US" sz="900" b="1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année</a:t>
            </a:r>
            <a:r>
              <a:rPr lang="en-US" sz="9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b="1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9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b="1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apprentissage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34" name="Google Shape;130;p15">
            <a:extLst>
              <a:ext uri="{FF2B5EF4-FFF2-40B4-BE49-F238E27FC236}">
                <a16:creationId xmlns:a16="http://schemas.microsoft.com/office/drawing/2014/main" id="{89509704-1AD7-43D7-A323-C535C51D93D3}"/>
              </a:ext>
            </a:extLst>
          </p:cNvPr>
          <p:cNvSpPr txBox="1"/>
          <p:nvPr/>
        </p:nvSpPr>
        <p:spPr>
          <a:xfrm>
            <a:off x="7600781" y="3771925"/>
            <a:ext cx="1295436" cy="7175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71785" dir="2700000">
              <a:srgbClr val="808080">
                <a:alpha val="498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SzPts val="1400"/>
            </a:pPr>
            <a:r>
              <a:rPr lang="fr-FR" sz="1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Terminale</a:t>
            </a:r>
            <a:r>
              <a:rPr lang="fr-FR" sz="10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Bac pro </a:t>
            </a:r>
            <a:endParaRPr lang="fr-FR" sz="10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SzPts val="1400"/>
            </a:pPr>
            <a:r>
              <a:rPr lang="fr-FR" sz="9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 apprentissage</a:t>
            </a:r>
            <a:endParaRPr lang="fr-FR" sz="9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Google Shape;132;p15">
            <a:extLst>
              <a:ext uri="{FF2B5EF4-FFF2-40B4-BE49-F238E27FC236}">
                <a16:creationId xmlns:a16="http://schemas.microsoft.com/office/drawing/2014/main" id="{258E2734-100E-454D-8730-C5A257485C0D}"/>
              </a:ext>
            </a:extLst>
          </p:cNvPr>
          <p:cNvCxnSpPr>
            <a:cxnSpLocks/>
          </p:cNvCxnSpPr>
          <p:nvPr/>
        </p:nvCxnSpPr>
        <p:spPr>
          <a:xfrm>
            <a:off x="7461286" y="4828464"/>
            <a:ext cx="139495" cy="0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0" name="Google Shape;132;p15">
            <a:extLst>
              <a:ext uri="{FF2B5EF4-FFF2-40B4-BE49-F238E27FC236}">
                <a16:creationId xmlns:a16="http://schemas.microsoft.com/office/drawing/2014/main" id="{563C0987-338F-46CE-96BC-D8F604F85FFC}"/>
              </a:ext>
            </a:extLst>
          </p:cNvPr>
          <p:cNvCxnSpPr>
            <a:cxnSpLocks/>
          </p:cNvCxnSpPr>
          <p:nvPr/>
        </p:nvCxnSpPr>
        <p:spPr>
          <a:xfrm flipV="1">
            <a:off x="6564797" y="3541577"/>
            <a:ext cx="466318" cy="1089949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4" name="Google Shape;132;p15">
            <a:extLst>
              <a:ext uri="{FF2B5EF4-FFF2-40B4-BE49-F238E27FC236}">
                <a16:creationId xmlns:a16="http://schemas.microsoft.com/office/drawing/2014/main" id="{56183610-41FA-41C1-A93A-C0A0F393F063}"/>
              </a:ext>
            </a:extLst>
          </p:cNvPr>
          <p:cNvCxnSpPr>
            <a:cxnSpLocks/>
            <a:endCxn id="114" idx="3"/>
          </p:cNvCxnSpPr>
          <p:nvPr/>
        </p:nvCxnSpPr>
        <p:spPr>
          <a:xfrm flipH="1" flipV="1">
            <a:off x="4403318" y="2036000"/>
            <a:ext cx="2161479" cy="842915"/>
          </a:xfrm>
          <a:prstGeom prst="straightConnector1">
            <a:avLst/>
          </a:prstGeom>
          <a:noFill/>
          <a:ln w="9525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/>
        </p:nvSpPr>
        <p:spPr>
          <a:xfrm>
            <a:off x="500062" y="1285875"/>
            <a:ext cx="8001000" cy="22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certificat</a:t>
            </a:r>
            <a:r>
              <a:rPr lang="en-US" sz="36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d’aptitudes</a:t>
            </a:r>
            <a:r>
              <a:rPr lang="en-US" sz="36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professionnelles</a:t>
            </a:r>
            <a:r>
              <a:rPr lang="en-US" sz="36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(CAP 2 </a:t>
            </a:r>
            <a:r>
              <a:rPr lang="en-US" sz="36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ans</a:t>
            </a:r>
            <a:r>
              <a:rPr lang="en-US" sz="36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i="0" u="none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Calibri"/>
              <a:buNone/>
            </a:pPr>
            <a:r>
              <a:rPr lang="en-US" sz="44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41" name="Google Shape;141;p16"/>
          <p:cNvSpPr txBox="1"/>
          <p:nvPr/>
        </p:nvSpPr>
        <p:spPr>
          <a:xfrm>
            <a:off x="357175" y="2680700"/>
            <a:ext cx="85725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Calibri"/>
              <a:buNone/>
            </a:pPr>
            <a:r>
              <a:rPr lang="en-US" sz="2800" b="1" i="0" u="sng" dirty="0" err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r>
              <a:rPr lang="en-US" sz="2800" b="1" i="0" u="sng" dirty="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Apprendre</a:t>
            </a:r>
            <a:r>
              <a:rPr lang="en-US" sz="2800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un métier précis </a:t>
            </a:r>
            <a:endParaRPr sz="2800" b="1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Acquérir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connaissances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et des savoir-faire (stages)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Calibri"/>
              <a:buNone/>
            </a:pP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Viser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insertion 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professionnelle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rapide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Calibri"/>
              <a:buNone/>
            </a:pP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poursuivre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bac </a:t>
            </a:r>
            <a:r>
              <a:rPr lang="en-US" sz="2800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pro</a:t>
            </a:r>
            <a:endParaRPr dirty="0"/>
          </a:p>
        </p:txBody>
      </p:sp>
      <p:sp>
        <p:nvSpPr>
          <p:cNvPr id="142" name="Google Shape;142;p16"/>
          <p:cNvSpPr txBox="1"/>
          <p:nvPr/>
        </p:nvSpPr>
        <p:spPr>
          <a:xfrm>
            <a:off x="214312" y="214312"/>
            <a:ext cx="8715375" cy="714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La voie professionnelle</a:t>
            </a:r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785812" y="857250"/>
            <a:ext cx="7643812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5842387-A5FD-46D3-99A3-6932E6FF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3600" b="1" dirty="0">
                <a:solidFill>
                  <a:srgbClr val="376092"/>
                </a:solidFill>
              </a:rPr>
            </a:br>
            <a:r>
              <a:rPr lang="fr-FR" sz="3600" b="1" dirty="0">
                <a:solidFill>
                  <a:srgbClr val="376092"/>
                </a:solidFill>
              </a:rPr>
              <a:t>Le Baccalauréat professionnel </a:t>
            </a:r>
            <a:br>
              <a:rPr lang="fr-FR" sz="3600" b="1" dirty="0">
                <a:solidFill>
                  <a:srgbClr val="376092"/>
                </a:solidFill>
              </a:rPr>
            </a:br>
            <a:r>
              <a:rPr lang="fr-FR" sz="3600" b="1" dirty="0">
                <a:solidFill>
                  <a:srgbClr val="376092"/>
                </a:solidFill>
              </a:rPr>
              <a:t>(Bac pro 3 ans)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D04ABD8-3E63-4B69-B9A7-8F139B7F7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E46C0A"/>
              </a:buClr>
              <a:buSzPts val="2800"/>
              <a:buNone/>
            </a:pPr>
            <a:r>
              <a:rPr lang="fr-FR" b="1" u="sng" dirty="0">
                <a:solidFill>
                  <a:srgbClr val="E46C0A"/>
                </a:solidFill>
              </a:rPr>
              <a:t>Objectifs : </a:t>
            </a:r>
            <a:endParaRPr lang="fr-FR" dirty="0"/>
          </a:p>
          <a:p>
            <a:r>
              <a:rPr lang="fr-FR" sz="2800" dirty="0">
                <a:solidFill>
                  <a:srgbClr val="0070C0"/>
                </a:solidFill>
              </a:rPr>
              <a:t>choisir soit une </a:t>
            </a:r>
            <a:r>
              <a:rPr lang="fr-FR" sz="2800" b="1" dirty="0">
                <a:solidFill>
                  <a:srgbClr val="0070C0"/>
                </a:solidFill>
              </a:rPr>
              <a:t>spécialité</a:t>
            </a:r>
            <a:r>
              <a:rPr lang="fr-FR" sz="2800" dirty="0">
                <a:solidFill>
                  <a:srgbClr val="0070C0"/>
                </a:solidFill>
              </a:rPr>
              <a:t>, soit "</a:t>
            </a:r>
            <a:r>
              <a:rPr lang="fr-FR" sz="2800" b="1" dirty="0">
                <a:solidFill>
                  <a:srgbClr val="0070C0"/>
                </a:solidFill>
              </a:rPr>
              <a:t>une famille de métiers »</a:t>
            </a:r>
            <a:r>
              <a:rPr lang="fr-FR" sz="2800" dirty="0">
                <a:solidFill>
                  <a:srgbClr val="0070C0"/>
                </a:solidFill>
              </a:rPr>
              <a:t>  : </a:t>
            </a:r>
            <a:r>
              <a:rPr lang="fr-FR" sz="2800" u="sng" dirty="0">
                <a:solidFill>
                  <a:srgbClr val="0070C0"/>
                </a:solidFill>
              </a:rPr>
              <a:t>L'idée est de proposer une 2</a:t>
            </a:r>
            <a:r>
              <a:rPr lang="fr-FR" sz="2800" u="sng" baseline="30000" dirty="0">
                <a:solidFill>
                  <a:srgbClr val="0070C0"/>
                </a:solidFill>
              </a:rPr>
              <a:t>de</a:t>
            </a:r>
            <a:r>
              <a:rPr lang="fr-FR" sz="2800" u="sng" dirty="0">
                <a:solidFill>
                  <a:srgbClr val="0070C0"/>
                </a:solidFill>
              </a:rPr>
              <a:t> professionnelle commune à plusieurs spécialités. De cette manière, chaque élève pourra :</a:t>
            </a:r>
            <a:endParaRPr lang="fr-FR" sz="2800" dirty="0">
              <a:solidFill>
                <a:srgbClr val="0070C0"/>
              </a:solidFill>
            </a:endParaRPr>
          </a:p>
          <a:p>
            <a:pPr lvl="0"/>
            <a:r>
              <a:rPr lang="fr-FR" sz="2800" dirty="0">
                <a:solidFill>
                  <a:srgbClr val="0070C0"/>
                </a:solidFill>
              </a:rPr>
              <a:t>découvrir la famille de métiers qui lui plaît,</a:t>
            </a:r>
          </a:p>
          <a:p>
            <a:pPr lvl="0"/>
            <a:r>
              <a:rPr lang="fr-FR" sz="2800" dirty="0">
                <a:solidFill>
                  <a:srgbClr val="0070C0"/>
                </a:solidFill>
              </a:rPr>
              <a:t>apprendre les savoir-faire communs à tous les métiers d’un même secteur pour affiner ses choix,</a:t>
            </a:r>
          </a:p>
          <a:p>
            <a:r>
              <a:rPr lang="fr-FR" sz="2800" dirty="0">
                <a:solidFill>
                  <a:srgbClr val="0070C0"/>
                </a:solidFill>
              </a:rPr>
              <a:t>choisir, à la fin de l'année de 2</a:t>
            </a:r>
            <a:r>
              <a:rPr lang="fr-FR" sz="2800" baseline="30000" dirty="0">
                <a:solidFill>
                  <a:srgbClr val="0070C0"/>
                </a:solidFill>
              </a:rPr>
              <a:t>de</a:t>
            </a:r>
            <a:r>
              <a:rPr lang="fr-FR" sz="2800" dirty="0">
                <a:solidFill>
                  <a:srgbClr val="0070C0"/>
                </a:solidFill>
              </a:rPr>
              <a:t> professionnelle, son métier et sa spécialité.</a:t>
            </a:r>
          </a:p>
        </p:txBody>
      </p:sp>
    </p:spTree>
    <p:extLst>
      <p:ext uri="{BB962C8B-B14F-4D97-AF65-F5344CB8AC3E}">
        <p14:creationId xmlns:p14="http://schemas.microsoft.com/office/powerpoint/2010/main" val="30851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/>
        </p:nvSpPr>
        <p:spPr>
          <a:xfrm>
            <a:off x="4000500" y="2857500"/>
            <a:ext cx="1214437" cy="2124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mmmmmm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2928937" y="4643437"/>
            <a:ext cx="2714625" cy="769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428625" y="5493273"/>
            <a:ext cx="3286125" cy="8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à 6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semaines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stages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           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endParaRPr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5500687" y="5413373"/>
            <a:ext cx="3286125" cy="8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à 8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semaines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stages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     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endParaRPr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0" y="-26987"/>
            <a:ext cx="9144000" cy="1141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Comparaison seconde professionnelle / CAP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18"/>
          <p:cNvCxnSpPr/>
          <p:nvPr/>
        </p:nvCxnSpPr>
        <p:spPr>
          <a:xfrm>
            <a:off x="785812" y="857250"/>
            <a:ext cx="7643812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FC2C986-0F05-4D0B-B175-0648A733D757}"/>
              </a:ext>
            </a:extLst>
          </p:cNvPr>
          <p:cNvGraphicFramePr/>
          <p:nvPr>
            <p:extLst/>
          </p:nvPr>
        </p:nvGraphicFramePr>
        <p:xfrm>
          <a:off x="4617381" y="1333500"/>
          <a:ext cx="457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10B4993A-1D5A-4F2A-8B26-DF3E506E505C}"/>
              </a:ext>
            </a:extLst>
          </p:cNvPr>
          <p:cNvGraphicFramePr/>
          <p:nvPr>
            <p:extLst/>
          </p:nvPr>
        </p:nvGraphicFramePr>
        <p:xfrm>
          <a:off x="0" y="1444626"/>
          <a:ext cx="4617381" cy="407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/>
        </p:nvSpPr>
        <p:spPr>
          <a:xfrm>
            <a:off x="0" y="-214312"/>
            <a:ext cx="9144000" cy="1252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mic Sans MS"/>
              <a:buNone/>
            </a:pPr>
            <a:r>
              <a:rPr lang="en-US" sz="40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4000" b="1" i="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L’affectation en voie professionnelle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61950" y="5265175"/>
            <a:ext cx="84861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chaque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vœux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US" sz="2800" b="1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dossier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l’élève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mis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800" b="1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concurrence</a:t>
            </a:r>
            <a:r>
              <a:rPr lang="en-US" sz="2800" b="0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avec les dossiers des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élèves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formulent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même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vœu</a:t>
            </a:r>
            <a:r>
              <a:rPr lang="en-US" sz="28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endParaRPr lang="en-US" sz="2800" dirty="0">
              <a:solidFill>
                <a:srgbClr val="37609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endParaRPr lang="en-US" sz="2800" dirty="0">
              <a:solidFill>
                <a:srgbClr val="37609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0" y="1214426"/>
            <a:ext cx="9144000" cy="26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L’affectation</a:t>
            </a:r>
            <a:r>
              <a:rPr lang="en-US" sz="3200" b="1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dépend</a:t>
            </a:r>
            <a:r>
              <a:rPr lang="en-US" sz="3200" b="1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46C0A"/>
                </a:solidFill>
              </a:rPr>
              <a:t>du dossier </a:t>
            </a:r>
            <a:r>
              <a:rPr lang="en-US" sz="3000" b="1" i="0" u="none" dirty="0" err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scolaire</a:t>
            </a:r>
            <a:r>
              <a:rPr lang="en-US" sz="3000" b="0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l’élève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compétences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 de 3ème, </a:t>
            </a:r>
            <a:r>
              <a:rPr lang="en-US" sz="3000" dirty="0">
                <a:solidFill>
                  <a:srgbClr val="376092"/>
                </a:solidFill>
              </a:rPr>
              <a:t>son stage, </a:t>
            </a:r>
            <a:r>
              <a:rPr lang="en-US" sz="3000" dirty="0" err="1">
                <a:solidFill>
                  <a:srgbClr val="376092"/>
                </a:solidFill>
              </a:rPr>
              <a:t>ses</a:t>
            </a:r>
            <a:r>
              <a:rPr lang="en-US" sz="3000" dirty="0">
                <a:solidFill>
                  <a:srgbClr val="376092"/>
                </a:solidFill>
              </a:rPr>
              <a:t> démarches pour </a:t>
            </a:r>
            <a:r>
              <a:rPr lang="en-US" sz="3000" dirty="0" err="1">
                <a:solidFill>
                  <a:srgbClr val="376092"/>
                </a:solidFill>
              </a:rPr>
              <a:t>choisir</a:t>
            </a:r>
            <a:r>
              <a:rPr lang="en-US" sz="3000" dirty="0">
                <a:solidFill>
                  <a:srgbClr val="376092"/>
                </a:solidFill>
              </a:rPr>
              <a:t> son CAP </a:t>
            </a:r>
            <a:r>
              <a:rPr lang="en-US" sz="3000" dirty="0" err="1">
                <a:solidFill>
                  <a:srgbClr val="376092"/>
                </a:solidFill>
              </a:rPr>
              <a:t>ou</a:t>
            </a:r>
            <a:r>
              <a:rPr lang="en-US" sz="3000" dirty="0">
                <a:solidFill>
                  <a:srgbClr val="376092"/>
                </a:solidFill>
              </a:rPr>
              <a:t> son Bac </a:t>
            </a:r>
            <a:r>
              <a:rPr lang="en-US" sz="3000" dirty="0" err="1">
                <a:solidFill>
                  <a:srgbClr val="376092"/>
                </a:solidFill>
              </a:rPr>
              <a:t>professionnel</a:t>
            </a:r>
            <a:r>
              <a:rPr lang="en-US" sz="3000" dirty="0">
                <a:solidFill>
                  <a:srgbClr val="376092"/>
                </a:solidFill>
              </a:rPr>
              <a:t> </a:t>
            </a:r>
            <a:r>
              <a:rPr lang="en-US" dirty="0">
                <a:solidFill>
                  <a:srgbClr val="376092"/>
                </a:solidFill>
              </a:rPr>
              <a:t>(</a:t>
            </a:r>
            <a:r>
              <a:rPr lang="en-US" dirty="0" err="1">
                <a:solidFill>
                  <a:srgbClr val="376092"/>
                </a:solidFill>
              </a:rPr>
              <a:t>visites</a:t>
            </a:r>
            <a:r>
              <a:rPr lang="en-US" dirty="0">
                <a:solidFill>
                  <a:srgbClr val="376092"/>
                </a:solidFill>
              </a:rPr>
              <a:t> de lycées </a:t>
            </a:r>
            <a:r>
              <a:rPr lang="en-US" dirty="0" err="1">
                <a:solidFill>
                  <a:srgbClr val="376092"/>
                </a:solidFill>
              </a:rPr>
              <a:t>professionnels</a:t>
            </a:r>
            <a:r>
              <a:rPr lang="en-US" dirty="0">
                <a:solidFill>
                  <a:srgbClr val="376092"/>
                </a:solidFill>
              </a:rPr>
              <a:t>, EREA, mini-stages)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46C0A"/>
                </a:solidFill>
              </a:rPr>
              <a:t>du </a:t>
            </a:r>
            <a:r>
              <a:rPr lang="en-US" sz="3000" b="1" dirty="0" err="1">
                <a:solidFill>
                  <a:srgbClr val="E46C0A"/>
                </a:solidFill>
              </a:rPr>
              <a:t>n</a:t>
            </a:r>
            <a:r>
              <a:rPr lang="en-US" sz="3000" b="1" i="0" u="none" dirty="0" err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ombre</a:t>
            </a:r>
            <a:r>
              <a:rPr lang="en-US" sz="3000" b="1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000" b="1" dirty="0" err="1">
                <a:solidFill>
                  <a:srgbClr val="E46C0A"/>
                </a:solidFill>
              </a:rPr>
              <a:t>’élèves</a:t>
            </a:r>
            <a:r>
              <a:rPr lang="en-US" sz="3000" b="1" dirty="0">
                <a:solidFill>
                  <a:srgbClr val="E46C0A"/>
                </a:solidFill>
              </a:rPr>
              <a:t> qui </a:t>
            </a:r>
            <a:r>
              <a:rPr lang="en-US" sz="3000" b="1" dirty="0" err="1">
                <a:solidFill>
                  <a:srgbClr val="E46C0A"/>
                </a:solidFill>
              </a:rPr>
              <a:t>demandent</a:t>
            </a:r>
            <a:r>
              <a:rPr lang="en-US" sz="3000" b="1" dirty="0">
                <a:solidFill>
                  <a:srgbClr val="E46C0A"/>
                </a:solidFill>
              </a:rPr>
              <a:t> la </a:t>
            </a:r>
            <a:r>
              <a:rPr lang="en-US" sz="3000" b="1" dirty="0" err="1">
                <a:solidFill>
                  <a:srgbClr val="E46C0A"/>
                </a:solidFill>
              </a:rPr>
              <a:t>même</a:t>
            </a:r>
            <a:r>
              <a:rPr lang="en-US" sz="3000" b="1" dirty="0">
                <a:solidFill>
                  <a:srgbClr val="E46C0A"/>
                </a:solidFill>
              </a:rPr>
              <a:t>    formation </a:t>
            </a:r>
            <a:r>
              <a:rPr lang="en-US" sz="3000" b="0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et de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niveau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scolaire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 dirty="0"/>
          </a:p>
          <a:p>
            <a:pPr marL="0" marR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46C0A"/>
                </a:solidFill>
              </a:rPr>
              <a:t>de la </a:t>
            </a:r>
            <a:r>
              <a:rPr lang="en-US" sz="3000" b="1" dirty="0" err="1">
                <a:solidFill>
                  <a:srgbClr val="E46C0A"/>
                </a:solidFill>
              </a:rPr>
              <a:t>c</a:t>
            </a:r>
            <a:r>
              <a:rPr lang="en-US" sz="3000" b="1" i="0" u="none" dirty="0" err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apacité</a:t>
            </a:r>
            <a:r>
              <a:rPr lang="en-US" sz="3000" b="1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d’accueil</a:t>
            </a:r>
            <a:r>
              <a:rPr lang="en-US" sz="3000" b="0" i="0" u="none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la formation </a:t>
            </a:r>
            <a:r>
              <a:rPr lang="en-US" sz="3000" b="0" i="0" u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visée</a:t>
            </a:r>
            <a:r>
              <a:rPr lang="en-US" sz="3000" b="0" i="0" u="none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/>
          </a:p>
        </p:txBody>
      </p:sp>
      <p:cxnSp>
        <p:nvCxnSpPr>
          <p:cNvPr id="174" name="Google Shape;174;p19"/>
          <p:cNvCxnSpPr/>
          <p:nvPr/>
        </p:nvCxnSpPr>
        <p:spPr>
          <a:xfrm>
            <a:off x="214312" y="857250"/>
            <a:ext cx="8643937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8045" y="487680"/>
            <a:ext cx="8760823" cy="5638482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rgbClr val="E46C0A"/>
                </a:solidFill>
              </a:rPr>
              <a:t>Pour certaines spécialités</a:t>
            </a:r>
            <a:r>
              <a:rPr lang="fr-FR" b="1" dirty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 de CAP ou de Bac Pro, la réussite à un entretien de sélection </a:t>
            </a:r>
            <a:r>
              <a:rPr lang="fr-FR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appelé </a:t>
            </a:r>
            <a:r>
              <a:rPr lang="fr-FR" b="1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PASS PRO</a:t>
            </a:r>
            <a:r>
              <a:rPr lang="fr-FR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fr-FR" dirty="0"/>
          </a:p>
          <a:p>
            <a:pPr marL="114300" indent="0">
              <a:buNone/>
            </a:pP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(agent de sécurité, métiers de la cuisine, mécanicien aéronautique, )</a:t>
            </a:r>
          </a:p>
          <a:p>
            <a:pPr marL="114300" indent="0">
              <a:buNone/>
            </a:pPr>
            <a:endParaRPr lang="fr-FR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Stratégie des vœux selon les « Taux de pression » des filières ( infos sur le site du collège)</a:t>
            </a:r>
          </a:p>
          <a:p>
            <a:pPr marL="114300" indent="0">
              <a:buNone/>
            </a:pPr>
            <a:endParaRPr lang="fr-FR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fr-FR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02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38033C-D525-4622-846B-5DF391A3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76"/>
            <a:ext cx="9144000" cy="65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179387" y="71437"/>
            <a:ext cx="8785225" cy="1143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Calibri"/>
              <a:buNone/>
            </a:pPr>
            <a:r>
              <a:rPr lang="en-US" sz="32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32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lycées</a:t>
            </a:r>
            <a:r>
              <a:rPr lang="en-US" sz="32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professionnels</a:t>
            </a:r>
            <a:r>
              <a:rPr lang="en-US" sz="32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publics de </a:t>
            </a:r>
            <a:r>
              <a:rPr lang="en-US" sz="3200" b="1" i="0" u="none" dirty="0" err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L’Essonne</a:t>
            </a:r>
            <a:r>
              <a:rPr lang="en-US" sz="32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Les CFA</a:t>
            </a:r>
            <a:endParaRPr dirty="0"/>
          </a:p>
        </p:txBody>
      </p:sp>
      <p:sp>
        <p:nvSpPr>
          <p:cNvPr id="182" name="Google Shape;182;p20"/>
          <p:cNvSpPr txBox="1"/>
          <p:nvPr/>
        </p:nvSpPr>
        <p:spPr>
          <a:xfrm>
            <a:off x="179387" y="2020887"/>
            <a:ext cx="161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79387" y="1949449"/>
            <a:ext cx="8346304" cy="2343877"/>
          </a:xfrm>
          <a:prstGeom prst="rect">
            <a:avLst/>
          </a:prstGeom>
          <a:solidFill>
            <a:srgbClr val="FCD5B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23 Lycées professionnels répartis sur l’ensemble du département.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2 EREA.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6 centres de formation d’apprentis.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2" name="Google Shape;192;p20"/>
          <p:cNvCxnSpPr/>
          <p:nvPr/>
        </p:nvCxnSpPr>
        <p:spPr>
          <a:xfrm>
            <a:off x="214312" y="1285875"/>
            <a:ext cx="8643937" cy="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655</Words>
  <Application>Microsoft Office PowerPoint</Application>
  <PresentationFormat>Affichage à l'écran (4:3)</PresentationFormat>
  <Paragraphs>106</Paragraphs>
  <Slides>12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Tahoma</vt:lpstr>
      <vt:lpstr>Bookman Old Style</vt:lpstr>
      <vt:lpstr>Wingdings</vt:lpstr>
      <vt:lpstr>Comic Sans MS</vt:lpstr>
      <vt:lpstr>Arial</vt:lpstr>
      <vt:lpstr>Calibri</vt:lpstr>
      <vt:lpstr>Verdana</vt:lpstr>
      <vt:lpstr>Trebuchet MS</vt:lpstr>
      <vt:lpstr>Times New Roman</vt:lpstr>
      <vt:lpstr>Thème Office</vt:lpstr>
      <vt:lpstr>Acrobat Document</vt:lpstr>
      <vt:lpstr>Présentation PowerPoint</vt:lpstr>
      <vt:lpstr>Présentation PowerPoint</vt:lpstr>
      <vt:lpstr>Présentation PowerPoint</vt:lpstr>
      <vt:lpstr> Le Baccalauréat professionnel  (Bac pro 3 ans) </vt:lpstr>
      <vt:lpstr>Présentation PowerPoint</vt:lpstr>
      <vt:lpstr>Présentation PowerPoint</vt:lpstr>
      <vt:lpstr>Présentation PowerPoint</vt:lpstr>
      <vt:lpstr>Présentation PowerPoint</vt:lpstr>
      <vt:lpstr>Les lycées professionnels publics de L’Essonne  Les CFA</vt:lpstr>
      <vt:lpstr>Présentation PowerPoint</vt:lpstr>
      <vt:lpstr>Présentation PowerPoint</vt:lpstr>
      <vt:lpstr>Un accompagnement sur le site du collège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</dc:creator>
  <cp:lastModifiedBy>Administrateur</cp:lastModifiedBy>
  <cp:revision>27</cp:revision>
  <dcterms:modified xsi:type="dcterms:W3CDTF">2023-12-08T11:15:19Z</dcterms:modified>
</cp:coreProperties>
</file>